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77" r:id="rId9"/>
    <p:sldId id="262" r:id="rId10"/>
    <p:sldId id="263" r:id="rId11"/>
    <p:sldId id="264" r:id="rId12"/>
    <p:sldId id="265" r:id="rId13"/>
    <p:sldId id="278" r:id="rId14"/>
    <p:sldId id="266" r:id="rId15"/>
    <p:sldId id="267" r:id="rId16"/>
    <p:sldId id="279" r:id="rId17"/>
    <p:sldId id="280" r:id="rId18"/>
    <p:sldId id="274" r:id="rId19"/>
    <p:sldId id="281" r:id="rId20"/>
    <p:sldId id="269" r:id="rId21"/>
    <p:sldId id="282" r:id="rId22"/>
    <p:sldId id="270" r:id="rId23"/>
    <p:sldId id="283" r:id="rId24"/>
    <p:sldId id="271" r:id="rId25"/>
    <p:sldId id="284" r:id="rId26"/>
    <p:sldId id="272" r:id="rId27"/>
    <p:sldId id="285" r:id="rId28"/>
    <p:sldId id="273" r:id="rId29"/>
    <p:sldId id="286" r:id="rId30"/>
    <p:sldId id="27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66AB424-938A-4AF5-ACA1-A528CCDA9F9F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5041161-D60B-44CC-9136-0E85585467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FF0000"/>
                </a:solidFill>
                <a:effectLst/>
              </a:rPr>
              <a:t>«Знакомство воспитанников старшего дошкольного возраста с народными промыслами через музейную педагогику».</a:t>
            </a:r>
            <a:r>
              <a:rPr lang="ru-RU" b="1" dirty="0">
                <a:solidFill>
                  <a:srgbClr val="FF0000"/>
                </a:solidFill>
                <a:effectLst/>
              </a:rPr>
              <a:t/>
            </a:r>
            <a:br>
              <a:rPr lang="ru-RU" b="1" dirty="0">
                <a:solidFill>
                  <a:srgbClr val="FF0000"/>
                </a:solidFill>
                <a:effectLst/>
              </a:rPr>
            </a:br>
            <a:endParaRPr lang="ru-RU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232848" cy="1752600"/>
          </a:xfrm>
        </p:spPr>
        <p:txBody>
          <a:bodyPr>
            <a:normAutofit/>
          </a:bodyPr>
          <a:lstStyle/>
          <a:p>
            <a:r>
              <a:rPr lang="ru-RU" sz="2400" dirty="0"/>
              <a:t>                                     </a:t>
            </a:r>
          </a:p>
          <a:p>
            <a:pPr algn="r"/>
            <a:r>
              <a:rPr lang="ru-RU" sz="2400" dirty="0">
                <a:solidFill>
                  <a:srgbClr val="FF0000"/>
                </a:solidFill>
              </a:rPr>
              <a:t>                                  Подготовила воспитатель:     </a:t>
            </a:r>
          </a:p>
          <a:p>
            <a:pPr algn="r"/>
            <a:r>
              <a:rPr lang="ru-RU" sz="2400" dirty="0">
                <a:solidFill>
                  <a:srgbClr val="FF0000"/>
                </a:solidFill>
              </a:rPr>
              <a:t>                                      Вострова Марина Михайловна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5888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b="1" dirty="0"/>
              <a:t> </a:t>
            </a:r>
            <a:endParaRPr lang="ru-RU" sz="2800" dirty="0"/>
          </a:p>
          <a:p>
            <a:r>
              <a:rPr lang="ru-RU" sz="2800" dirty="0"/>
              <a:t>Познакомить детей с народными промыслами: гончарное ремесло; валяние из шерсти; промыслы по дереву; кружевоплетение. </a:t>
            </a:r>
            <a:r>
              <a:rPr lang="ru-RU" sz="2800" dirty="0" smtClean="0"/>
              <a:t>Материалом, инструментами, который используется в этих видах </a:t>
            </a:r>
            <a:r>
              <a:rPr lang="ru-RU" sz="2800" dirty="0" smtClean="0"/>
              <a:t>народных промыслах. </a:t>
            </a:r>
            <a:r>
              <a:rPr lang="ru-RU" sz="2800" dirty="0" smtClean="0"/>
              <a:t>Видами </a:t>
            </a:r>
            <a:r>
              <a:rPr lang="ru-RU" sz="2800" dirty="0"/>
              <a:t>росписи: «Хохлома», «Гжель», «Дымковская».</a:t>
            </a:r>
          </a:p>
          <a:p>
            <a:r>
              <a:rPr lang="ru-RU" sz="2800" dirty="0"/>
              <a:t>Закрепить умения воспитанников при составлении декоративной композиции на основе того или иного народного искусства, использовать характерные для него элементы узора и цветовую гамму;</a:t>
            </a:r>
          </a:p>
          <a:p>
            <a:r>
              <a:rPr lang="ru-RU" sz="2800" dirty="0"/>
              <a:t>Воспитывать у воспитанников любовь к русскому декоративно – прикладному искусству , уважение к работе народных мастеров.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35416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3600" b="1" dirty="0">
                <a:solidFill>
                  <a:srgbClr val="FF0000"/>
                </a:solidFill>
              </a:rPr>
              <a:t>Цель: </a:t>
            </a:r>
            <a:r>
              <a:rPr lang="ru-RU" sz="3100" dirty="0">
                <a:solidFill>
                  <a:srgbClr val="FF0000"/>
                </a:solidFill>
              </a:rPr>
              <a:t>Формирование представлений у детей старшего дошкольного возраста о народных промыслах.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Задачи:</a:t>
            </a: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30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ru-RU" dirty="0"/>
              <a:t>-     Изучить учебную, справочную, научно - методическую литературу по вопросу народных промыслов России.</a:t>
            </a:r>
          </a:p>
          <a:p>
            <a:pPr lvl="0">
              <a:buFontTx/>
              <a:buChar char="-"/>
            </a:pPr>
            <a:r>
              <a:rPr lang="ru-RU" dirty="0" smtClean="0"/>
              <a:t>Разработать перспективный план работы с </a:t>
            </a:r>
            <a:r>
              <a:rPr lang="ru-RU" dirty="0" smtClean="0"/>
              <a:t>детьми и родителями </a:t>
            </a:r>
          </a:p>
          <a:p>
            <a:pPr lvl="0">
              <a:buFontTx/>
              <a:buChar char="-"/>
            </a:pPr>
            <a:r>
              <a:rPr lang="ru-RU" dirty="0" smtClean="0"/>
              <a:t>Посещение </a:t>
            </a:r>
            <a:r>
              <a:rPr lang="ru-RU" dirty="0"/>
              <a:t>этнографического музея г. Санкт – Петербург.</a:t>
            </a:r>
          </a:p>
          <a:p>
            <a:pPr lvl="0">
              <a:buFontTx/>
              <a:buChar char="-"/>
            </a:pPr>
            <a:r>
              <a:rPr lang="ru-RU" dirty="0"/>
              <a:t>Посещение мероприятия Ярмарка творческих идей «Город мастеров» (Дидактические игры по ознакомлению с народными промыслами и декоративными росписями) Новая Ижора детский сад № </a:t>
            </a:r>
            <a:r>
              <a:rPr lang="ru-RU" dirty="0" smtClean="0"/>
              <a:t>42</a:t>
            </a:r>
            <a:endParaRPr lang="ru-RU" dirty="0"/>
          </a:p>
          <a:p>
            <a:pPr lvl="0">
              <a:buNone/>
            </a:pPr>
            <a:r>
              <a:rPr lang="ru-RU" dirty="0"/>
              <a:t>-     Включить воспитанников и родителей в творческий процесс по оснащению группы предметами народных промыслов;</a:t>
            </a:r>
          </a:p>
          <a:p>
            <a:pPr lvl="0">
              <a:buNone/>
            </a:pPr>
            <a:r>
              <a:rPr lang="ru-RU" dirty="0"/>
              <a:t>-     Подготовить  выставку поделок  изготовленных путём сухого и мокрого валяния.</a:t>
            </a:r>
          </a:p>
          <a:p>
            <a:pPr lvl="0">
              <a:buNone/>
            </a:pPr>
            <a:r>
              <a:rPr lang="ru-RU" dirty="0"/>
              <a:t>-     Подготовить материал (провести) мастер-класс для родителей и детей «Червячок желаний», выставку посуды </a:t>
            </a:r>
            <a:r>
              <a:rPr lang="ru-RU" dirty="0" smtClean="0"/>
              <a:t>и игрушек из </a:t>
            </a:r>
            <a:r>
              <a:rPr lang="ru-RU" dirty="0"/>
              <a:t>глины  выполненной воспитанниками. Консультации: «Знакомим воспитанников с народными промыслами», «Значение валяния в развитии ребёнка». Организовать экскурсию с детьми и родителями в </a:t>
            </a:r>
            <a:r>
              <a:rPr lang="ru-RU" dirty="0" err="1"/>
              <a:t>Историко</a:t>
            </a:r>
            <a:r>
              <a:rPr lang="ru-RU" dirty="0"/>
              <a:t> – литературный музей г. Пушкина. Организовать выставку изделий из кружева.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>
                <a:solidFill>
                  <a:srgbClr val="FF0000"/>
                </a:solidFill>
              </a:rPr>
              <a:t>Направления работы: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skolko_mass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84966" y="1941808"/>
            <a:ext cx="2319623" cy="231962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Гончарное ремесло, валяние из шерсти, промыслы по дереву, кружевоплетение</a:t>
            </a:r>
            <a:r>
              <a:rPr lang="ru-RU" sz="3600" dirty="0"/>
              <a:t>.</a:t>
            </a:r>
          </a:p>
        </p:txBody>
      </p:sp>
      <p:pic>
        <p:nvPicPr>
          <p:cNvPr id="5" name="Содержимое 3" descr="skolko_mass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4509120"/>
            <a:ext cx="2767038" cy="1846997"/>
          </a:xfrm>
          <a:prstGeom prst="rect">
            <a:avLst/>
          </a:prstGeom>
        </p:spPr>
      </p:pic>
      <p:pic>
        <p:nvPicPr>
          <p:cNvPr id="6" name="Содержимое 3" descr="skolko_mass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4352" y="2338663"/>
            <a:ext cx="2479006" cy="1648079"/>
          </a:xfrm>
          <a:prstGeom prst="rect">
            <a:avLst/>
          </a:prstGeom>
        </p:spPr>
      </p:pic>
      <p:pic>
        <p:nvPicPr>
          <p:cNvPr id="7" name="Содержимое 3" descr="skolko_mass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2348880"/>
            <a:ext cx="2767038" cy="1906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21107_09564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700808"/>
            <a:ext cx="6421296" cy="481597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Знакомство воспитанников с природным материалом глина.</a:t>
            </a:r>
          </a:p>
        </p:txBody>
      </p:sp>
      <p:pic>
        <p:nvPicPr>
          <p:cNvPr id="7" name="Содержимое 3" descr="20221107_0956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1700808"/>
            <a:ext cx="6408712" cy="4806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88889E-6 -4.07407E-6 L -0.21718 -0.1201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68" y="-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3.7037E-7 L 0.16163 0.1011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5888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Содержимое 3" descr="20221107_0956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7" y="980728"/>
            <a:ext cx="6336707" cy="4752528"/>
          </a:xfrm>
          <a:prstGeom prst="rect">
            <a:avLst/>
          </a:prstGeom>
        </p:spPr>
      </p:pic>
      <p:pic>
        <p:nvPicPr>
          <p:cNvPr id="5" name="Содержимое 3" descr="20221107_0956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980728"/>
            <a:ext cx="6336706" cy="4752528"/>
          </a:xfrm>
          <a:prstGeom prst="rect">
            <a:avLst/>
          </a:prstGeom>
        </p:spPr>
      </p:pic>
      <p:pic>
        <p:nvPicPr>
          <p:cNvPr id="4" name="Содержимое 3" descr="20221107_0956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3648" y="980728"/>
            <a:ext cx="6336704" cy="47525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-1.85185E-6 L -0.23628 -0.1467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" y="-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-1.85185E-6 L 0.22049 -0.1467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4" y="-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-1.85185E-6 L 0 0.1995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20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21129_11122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628800"/>
            <a:ext cx="6240693" cy="468052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Изготовление дымковской игрушки и посуды из глины</a:t>
            </a:r>
          </a:p>
        </p:txBody>
      </p:sp>
      <p:pic>
        <p:nvPicPr>
          <p:cNvPr id="8" name="Содержимое 3" descr="20221129_1112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1628800"/>
            <a:ext cx="6240695" cy="4680520"/>
          </a:xfrm>
          <a:prstGeom prst="rect">
            <a:avLst/>
          </a:prstGeom>
        </p:spPr>
      </p:pic>
      <p:pic>
        <p:nvPicPr>
          <p:cNvPr id="9" name="Содержимое 3" descr="20221129_1112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3647" y="1628800"/>
            <a:ext cx="6240693" cy="4680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94444E-6 -3.7037E-6 L -0.2309 -0.1101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5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94444E-6 -3.7037E-6 L 0.23368 -0.1101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84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94444E-6 -3.7037E-6 L -0.00243 0.1101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93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Содержимое 3" descr="20221129_1112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1" y="764704"/>
            <a:ext cx="7056787" cy="5292588"/>
          </a:xfrm>
          <a:prstGeom prst="rect">
            <a:avLst/>
          </a:prstGeom>
        </p:spPr>
      </p:pic>
      <p:pic>
        <p:nvPicPr>
          <p:cNvPr id="2" name="Содержимое 3" descr="20221129_1112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764704"/>
            <a:ext cx="7056784" cy="5292586"/>
          </a:xfrm>
          <a:prstGeom prst="rect">
            <a:avLst/>
          </a:prstGeom>
        </p:spPr>
      </p:pic>
      <p:pic>
        <p:nvPicPr>
          <p:cNvPr id="4" name="Содержимое 3" descr="20221129_1112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7624" y="764704"/>
            <a:ext cx="7056784" cy="5292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3.7037E-6 L 0.00018 -0.1969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3.7037E-6 L -0.24393 0.1706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5" y="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3.7037E-6 L 0.21268 0.1706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5888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21201_09594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47664" y="1682806"/>
            <a:ext cx="6264696" cy="469852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Роспись предметов из глины: «Гжельская», «Дымковская».</a:t>
            </a:r>
          </a:p>
        </p:txBody>
      </p:sp>
      <p:pic>
        <p:nvPicPr>
          <p:cNvPr id="8" name="Содержимое 3" descr="20221201_0959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1700808"/>
            <a:ext cx="6264696" cy="4698520"/>
          </a:xfrm>
          <a:prstGeom prst="rect">
            <a:avLst/>
          </a:prstGeom>
        </p:spPr>
      </p:pic>
      <p:pic>
        <p:nvPicPr>
          <p:cNvPr id="5" name="Содержимое 3" descr="20221201_0959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47664" y="1700808"/>
            <a:ext cx="6264696" cy="4698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44444E-6 -2.96296E-6 L -0.24809 -0.129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-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44444E-6 7.40741E-7 L 0.21649 -0.1324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6" y="-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44444E-6 7.40741E-7 L 0.00399 0.1194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20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56263" cy="105425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Знакомство с историей и видами валяния из шерсти. (сухой, мокрый)</a:t>
            </a:r>
          </a:p>
        </p:txBody>
      </p:sp>
      <p:pic>
        <p:nvPicPr>
          <p:cNvPr id="8" name="Содержимое 3" descr="20230330_0947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340768"/>
            <a:ext cx="6624736" cy="4968552"/>
          </a:xfrm>
          <a:prstGeom prst="rect">
            <a:avLst/>
          </a:prstGeom>
        </p:spPr>
      </p:pic>
      <p:pic>
        <p:nvPicPr>
          <p:cNvPr id="4" name="Содержимое 3" descr="20230330_094713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187624" y="1340768"/>
            <a:ext cx="6624736" cy="4968550"/>
          </a:xfrm>
        </p:spPr>
      </p:pic>
      <p:pic>
        <p:nvPicPr>
          <p:cNvPr id="6" name="Содержимое 3" descr="20230330_0947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7624" y="1340768"/>
            <a:ext cx="6624736" cy="4968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88889E-6 1.11111E-6 L 0.00018 -0.120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88889E-6 1.11111E-6 L -0.22031 0.141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24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88889E-6 1.11111E-6 L 0.23629 0.141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93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30331_09022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340768"/>
            <a:ext cx="6480719" cy="486054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86518"/>
            <a:ext cx="7669483" cy="105425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Выставка изделий из шерсти, спортивные игры и соревнования с     валенками</a:t>
            </a:r>
            <a:r>
              <a:rPr lang="ru-RU" sz="3200" dirty="0"/>
              <a:t>.</a:t>
            </a:r>
          </a:p>
        </p:txBody>
      </p:sp>
      <p:pic>
        <p:nvPicPr>
          <p:cNvPr id="7" name="Содержимое 3" descr="20230331_0902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1340768"/>
            <a:ext cx="6480720" cy="4860542"/>
          </a:xfrm>
          <a:prstGeom prst="rect">
            <a:avLst/>
          </a:prstGeom>
        </p:spPr>
      </p:pic>
      <p:pic>
        <p:nvPicPr>
          <p:cNvPr id="5" name="Содержимое 3" descr="20230331_0902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16" y="1340768"/>
            <a:ext cx="6480720" cy="4860540"/>
          </a:xfrm>
          <a:prstGeom prst="rect">
            <a:avLst/>
          </a:prstGeom>
        </p:spPr>
      </p:pic>
      <p:pic>
        <p:nvPicPr>
          <p:cNvPr id="6" name="Содержимое 3" descr="20230331_09022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5616" y="1340768"/>
            <a:ext cx="6480720" cy="4860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20469 -0.16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3" y="-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111E-6 1.48148E-6 L 0.25989 -0.1652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111E-6 1.48148E-6 L -0.16545 0.2023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81" y="1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000"/>
                            </p:stCondLst>
                            <p:childTnLst>
                              <p:par>
                                <p:cTn id="36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111E-6 1.48148E-6 L 0.2283 0.20231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06" y="1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632848" cy="1417638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Русские народные промыслы по дереву</a:t>
            </a:r>
          </a:p>
        </p:txBody>
      </p:sp>
      <p:pic>
        <p:nvPicPr>
          <p:cNvPr id="5" name="Содержимое 3" descr="20230330_0910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322767"/>
            <a:ext cx="6840760" cy="5130569"/>
          </a:xfrm>
          <a:prstGeom prst="rect">
            <a:avLst/>
          </a:prstGeom>
        </p:spPr>
      </p:pic>
      <p:pic>
        <p:nvPicPr>
          <p:cNvPr id="4" name="Содержимое 3" descr="20230330_091040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259632" y="1340768"/>
            <a:ext cx="6840760" cy="5130568"/>
          </a:xfrm>
        </p:spPr>
      </p:pic>
      <p:pic>
        <p:nvPicPr>
          <p:cNvPr id="8" name="Содержимое 3" descr="20230330_0910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59632" y="1340768"/>
            <a:ext cx="6840760" cy="51305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44444E-6 1.85185E-6 L 0.00399 -0.1719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44444E-6 -4.44444E-6 L -0.24809 0.1511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44444E-6 -4.44444E-6 L 0.22447 0.15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1438"/>
            <a:ext cx="9144000" cy="692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Содержимое 3" descr="20230330_0910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484784"/>
            <a:ext cx="8148377" cy="3672408"/>
          </a:xfrm>
          <a:prstGeom prst="rect">
            <a:avLst/>
          </a:prstGeom>
        </p:spPr>
      </p:pic>
      <p:pic>
        <p:nvPicPr>
          <p:cNvPr id="3" name="Содержимое 3" descr="20230330_0910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484784"/>
            <a:ext cx="8136904" cy="3667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88889E-6 7.40741E-7 L 0.0033 -0.1942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.55556E-7 3.7037E-6 L 0.00399 0.2157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1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1438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30330_0926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283531"/>
            <a:ext cx="3456384" cy="24335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Р</a:t>
            </a:r>
            <a:r>
              <a:rPr lang="ru-RU" sz="3200" dirty="0" smtClean="0">
                <a:solidFill>
                  <a:srgbClr val="FF0000"/>
                </a:solidFill>
              </a:rPr>
              <a:t>оспись </a:t>
            </a:r>
            <a:r>
              <a:rPr lang="ru-RU" sz="3200" dirty="0" smtClean="0">
                <a:solidFill>
                  <a:srgbClr val="FF0000"/>
                </a:solidFill>
              </a:rPr>
              <a:t>разделочной </a:t>
            </a:r>
            <a:r>
              <a:rPr lang="ru-RU" sz="3200" dirty="0">
                <a:solidFill>
                  <a:srgbClr val="FF0000"/>
                </a:solidFill>
              </a:rPr>
              <a:t>доски из дерева</a:t>
            </a:r>
            <a:r>
              <a:rPr lang="ru-RU" sz="3200">
                <a:solidFill>
                  <a:srgbClr val="FF0000"/>
                </a:solidFill>
              </a:rPr>
              <a:t>, </a:t>
            </a:r>
            <a:r>
              <a:rPr lang="ru-RU" sz="3200" smtClean="0">
                <a:solidFill>
                  <a:srgbClr val="FF0000"/>
                </a:solidFill>
              </a:rPr>
              <a:t>«</a:t>
            </a:r>
            <a:r>
              <a:rPr lang="ru-RU" sz="3200" dirty="0">
                <a:solidFill>
                  <a:srgbClr val="FF0000"/>
                </a:solidFill>
              </a:rPr>
              <a:t>Золотая хохлома». </a:t>
            </a:r>
          </a:p>
        </p:txBody>
      </p:sp>
      <p:pic>
        <p:nvPicPr>
          <p:cNvPr id="6" name="Содержимое 3" descr="20230330_0926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5447" y="3861048"/>
            <a:ext cx="3240360" cy="2430270"/>
          </a:xfrm>
          <a:prstGeom prst="rect">
            <a:avLst/>
          </a:prstGeom>
        </p:spPr>
      </p:pic>
      <p:pic>
        <p:nvPicPr>
          <p:cNvPr id="7" name="Содержимое 3" descr="20230330_0926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944" y="1700808"/>
            <a:ext cx="4800534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1438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21130_10363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2852936"/>
            <a:ext cx="4416490" cy="331236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Знакомство воспитанников с кружевоплетением.</a:t>
            </a:r>
          </a:p>
        </p:txBody>
      </p:sp>
      <p:pic>
        <p:nvPicPr>
          <p:cNvPr id="7" name="Содержимое 3" descr="20221130_1036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340768"/>
            <a:ext cx="4320482" cy="324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1438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Содержимое 3" descr="20221130_1036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206643"/>
            <a:ext cx="4392488" cy="3294365"/>
          </a:xfrm>
          <a:prstGeom prst="rect">
            <a:avLst/>
          </a:prstGeom>
        </p:spPr>
      </p:pic>
      <p:pic>
        <p:nvPicPr>
          <p:cNvPr id="3" name="Содержимое 3" descr="20221130_1036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501008"/>
            <a:ext cx="3888432" cy="2916323"/>
          </a:xfrm>
          <a:prstGeom prst="rect">
            <a:avLst/>
          </a:prstGeom>
        </p:spPr>
      </p:pic>
      <p:pic>
        <p:nvPicPr>
          <p:cNvPr id="4" name="Содержимое 3" descr="20221130_1030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3573016"/>
            <a:ext cx="3947933" cy="2960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21130_10303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19845" y="1041817"/>
            <a:ext cx="3304309" cy="24771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756263" cy="105425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Снежные узоры кружевоплетения</a:t>
            </a:r>
          </a:p>
        </p:txBody>
      </p:sp>
      <p:pic>
        <p:nvPicPr>
          <p:cNvPr id="7" name="Содержимое 3" descr="20221130_1030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3675740"/>
            <a:ext cx="3658314" cy="2743733"/>
          </a:xfrm>
          <a:prstGeom prst="rect">
            <a:avLst/>
          </a:prstGeom>
        </p:spPr>
      </p:pic>
      <p:pic>
        <p:nvPicPr>
          <p:cNvPr id="8" name="Содержимое 3" descr="20221130_1030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675740"/>
            <a:ext cx="3768420" cy="2826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30405_10084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03848" y="4581128"/>
            <a:ext cx="2497975" cy="187036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Играем в дидактические игры, закрепляем виды росписей.</a:t>
            </a:r>
          </a:p>
        </p:txBody>
      </p:sp>
      <p:pic>
        <p:nvPicPr>
          <p:cNvPr id="5" name="Содержимое 3" descr="20230405_1008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1628800"/>
            <a:ext cx="3744417" cy="2808313"/>
          </a:xfrm>
          <a:prstGeom prst="rect">
            <a:avLst/>
          </a:prstGeom>
        </p:spPr>
      </p:pic>
      <p:pic>
        <p:nvPicPr>
          <p:cNvPr id="8" name="Содержимое 3" descr="20230405_1008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1569987"/>
            <a:ext cx="3806551" cy="2854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445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Содержимое 3" descr="20230405_1008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3068960"/>
            <a:ext cx="4248472" cy="3186354"/>
          </a:xfrm>
          <a:prstGeom prst="rect">
            <a:avLst/>
          </a:prstGeom>
        </p:spPr>
      </p:pic>
      <p:pic>
        <p:nvPicPr>
          <p:cNvPr id="3" name="Содержимое 3" descr="20230405_1008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404664"/>
            <a:ext cx="4334610" cy="3250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47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21109_1217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9" y="1506107"/>
            <a:ext cx="3456384" cy="25922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3024" y="476672"/>
            <a:ext cx="7653536" cy="1008112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Взаимодействие с педагогами: посещение музея в группе «</a:t>
            </a:r>
            <a:r>
              <a:rPr lang="ru-RU" sz="3200" dirty="0" err="1">
                <a:solidFill>
                  <a:srgbClr val="FF0000"/>
                </a:solidFill>
              </a:rPr>
              <a:t>Капитошки</a:t>
            </a:r>
            <a:r>
              <a:rPr lang="ru-RU" sz="3200" dirty="0">
                <a:solidFill>
                  <a:srgbClr val="FF0000"/>
                </a:solidFill>
              </a:rPr>
              <a:t>», русские народные игры.</a:t>
            </a:r>
          </a:p>
        </p:txBody>
      </p:sp>
      <p:pic>
        <p:nvPicPr>
          <p:cNvPr id="8" name="Содержимое 3" descr="20221109_1217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210" y="4149080"/>
            <a:ext cx="3336370" cy="2502278"/>
          </a:xfrm>
          <a:prstGeom prst="rect">
            <a:avLst/>
          </a:prstGeom>
        </p:spPr>
      </p:pic>
      <p:pic>
        <p:nvPicPr>
          <p:cNvPr id="9" name="Содержимое 3" descr="20221109_1217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1628800"/>
            <a:ext cx="3264363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413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Содержимое 3" descr="20221109_1217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60648"/>
            <a:ext cx="3684918" cy="2763689"/>
          </a:xfrm>
          <a:prstGeom prst="rect">
            <a:avLst/>
          </a:prstGeom>
        </p:spPr>
      </p:pic>
      <p:pic>
        <p:nvPicPr>
          <p:cNvPr id="3" name="Содержимое 3" descr="20221109_1217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2" y="3212976"/>
            <a:ext cx="3995936" cy="2996952"/>
          </a:xfrm>
          <a:prstGeom prst="rect">
            <a:avLst/>
          </a:prstGeom>
        </p:spPr>
      </p:pic>
      <p:pic>
        <p:nvPicPr>
          <p:cNvPr id="4" name="Содержимое 3" descr="20221109_1217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1" y="260648"/>
            <a:ext cx="3816425" cy="2862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30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30406_09094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55609" y="1790818"/>
            <a:ext cx="3144349" cy="235826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Играем на музыкальных инструментах.</a:t>
            </a:r>
          </a:p>
        </p:txBody>
      </p:sp>
      <p:pic>
        <p:nvPicPr>
          <p:cNvPr id="6" name="Содержимое 3" descr="20230406_0909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1822892"/>
            <a:ext cx="3101585" cy="2326187"/>
          </a:xfrm>
          <a:prstGeom prst="rect">
            <a:avLst/>
          </a:prstGeom>
        </p:spPr>
      </p:pic>
      <p:pic>
        <p:nvPicPr>
          <p:cNvPr id="8" name="Содержимое 3" descr="20230406_0909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4221088"/>
            <a:ext cx="4392488" cy="2473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Содержимое 3" descr="20230406_0909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212976"/>
            <a:ext cx="4440493" cy="3330368"/>
          </a:xfrm>
          <a:prstGeom prst="rect">
            <a:avLst/>
          </a:prstGeom>
        </p:spPr>
      </p:pic>
      <p:pic>
        <p:nvPicPr>
          <p:cNvPr id="3" name="Содержимое 3" descr="20230406_0909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476672"/>
            <a:ext cx="4193441" cy="3145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849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21009_11074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19920" y="3933056"/>
            <a:ext cx="2888673" cy="216546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04856" cy="108012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Взаимодействие с родителями: участие родителей в мастер – классах, оказание посильной помощи по теме самообразования, посещение музея г. Пушкин.</a:t>
            </a:r>
          </a:p>
        </p:txBody>
      </p:sp>
      <p:pic>
        <p:nvPicPr>
          <p:cNvPr id="6" name="Содержимое 3" descr="20221009_1107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453408"/>
            <a:ext cx="2808312" cy="3744416"/>
          </a:xfrm>
          <a:prstGeom prst="rect">
            <a:avLst/>
          </a:prstGeom>
        </p:spPr>
      </p:pic>
      <p:pic>
        <p:nvPicPr>
          <p:cNvPr id="8" name="Содержимое 3" descr="20221009_1107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7" y="1463824"/>
            <a:ext cx="2700301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Содержимое 3" descr="20221009_1107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731695"/>
            <a:ext cx="3456384" cy="2592288"/>
          </a:xfrm>
          <a:prstGeom prst="rect">
            <a:avLst/>
          </a:prstGeom>
        </p:spPr>
      </p:pic>
      <p:pic>
        <p:nvPicPr>
          <p:cNvPr id="3" name="Содержимое 3" descr="20221009_1107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3356992"/>
            <a:ext cx="4416491" cy="3312368"/>
          </a:xfrm>
          <a:prstGeom prst="rect">
            <a:avLst/>
          </a:prstGeom>
        </p:spPr>
      </p:pic>
      <p:pic>
        <p:nvPicPr>
          <p:cNvPr id="4" name="Содержимое 3" descr="IMG-20221216-WA00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619973"/>
            <a:ext cx="3583691" cy="2687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IMG-20221216-WA000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124744"/>
            <a:ext cx="3817618" cy="28592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344816" cy="864096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Экскурсия в этнографический музей г. </a:t>
            </a:r>
            <a:r>
              <a:rPr lang="ru-RU" sz="2400" dirty="0" err="1">
                <a:solidFill>
                  <a:srgbClr val="FF0000"/>
                </a:solidFill>
              </a:rPr>
              <a:t>СанкПетербурга</a:t>
            </a:r>
            <a:r>
              <a:rPr lang="ru-RU" sz="2800" dirty="0">
                <a:solidFill>
                  <a:srgbClr val="FF0000"/>
                </a:solidFill>
              </a:rPr>
              <a:t>. </a:t>
            </a:r>
          </a:p>
        </p:txBody>
      </p:sp>
      <p:pic>
        <p:nvPicPr>
          <p:cNvPr id="6" name="Содержимое 3" descr="IMG-20221216-WA00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61452" y="4103538"/>
            <a:ext cx="3421095" cy="2565821"/>
          </a:xfrm>
          <a:prstGeom prst="rect">
            <a:avLst/>
          </a:prstGeom>
        </p:spPr>
      </p:pic>
      <p:pic>
        <p:nvPicPr>
          <p:cNvPr id="7" name="Содержимое 3" descr="IMG-20221216-WA00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1124744"/>
            <a:ext cx="3827709" cy="2870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30412_11593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665076"/>
            <a:ext cx="3590528" cy="26928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Ярмарка творческих идей «Город мастеров» (дидактические игры по ознакомлению с народными промыслами и декоративными росписями).</a:t>
            </a:r>
          </a:p>
        </p:txBody>
      </p:sp>
      <p:pic>
        <p:nvPicPr>
          <p:cNvPr id="5" name="Содержимое 3" descr="20230412_1159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6080" y="4393704"/>
            <a:ext cx="3131840" cy="2348880"/>
          </a:xfrm>
          <a:prstGeom prst="rect">
            <a:avLst/>
          </a:prstGeom>
        </p:spPr>
      </p:pic>
      <p:pic>
        <p:nvPicPr>
          <p:cNvPr id="6" name="Содержимое 3" descr="20230412_1159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1700808"/>
            <a:ext cx="3590528" cy="2692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30330_15452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484784"/>
            <a:ext cx="3960440" cy="297033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4000" dirty="0"/>
              <a:t>Наши работы</a:t>
            </a:r>
          </a:p>
        </p:txBody>
      </p:sp>
      <p:pic>
        <p:nvPicPr>
          <p:cNvPr id="6" name="Содержимое 3" descr="20230330_1545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524248"/>
            <a:ext cx="393644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Содержимое 3" descr="20230330_1545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4224470" cy="3168352"/>
          </a:xfrm>
          <a:prstGeom prst="rect">
            <a:avLst/>
          </a:prstGeom>
        </p:spPr>
      </p:pic>
      <p:pic>
        <p:nvPicPr>
          <p:cNvPr id="3" name="Содержимое 3" descr="20230330_1545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3123492"/>
            <a:ext cx="4680520" cy="3510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30227_09592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556792"/>
            <a:ext cx="6677720" cy="500511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540</TotalTime>
  <Words>428</Words>
  <Application>Microsoft Office PowerPoint</Application>
  <PresentationFormat>Экран (4:3)</PresentationFormat>
  <Paragraphs>35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Твердый переплет</vt:lpstr>
      <vt:lpstr>«Знакомство воспитанников старшего дошкольного возраста с народными промыслами через музейную педагогику». </vt:lpstr>
      <vt:lpstr>  Цель: Формирование представлений у детей старшего дошкольного возраста о народных промыслах. Задачи:  </vt:lpstr>
      <vt:lpstr>  Направления работы: </vt:lpstr>
      <vt:lpstr>Гончарное ремесло, валяние из шерсти, промыслы по дереву, кружевоплетение.</vt:lpstr>
      <vt:lpstr>Знакомство воспитанников с природным материалом глина.</vt:lpstr>
      <vt:lpstr>Слайд 6</vt:lpstr>
      <vt:lpstr>Изготовление дымковской игрушки и посуды из глины</vt:lpstr>
      <vt:lpstr>Слайд 8</vt:lpstr>
      <vt:lpstr>Роспись предметов из глины: «Гжельская», «Дымковская».</vt:lpstr>
      <vt:lpstr>Знакомство с историей и видами валяния из шерсти. (сухой, мокрый)</vt:lpstr>
      <vt:lpstr>Выставка изделий из шерсти, спортивные игры и соревнования с     валенками.</vt:lpstr>
      <vt:lpstr>Русские народные промыслы по дереву</vt:lpstr>
      <vt:lpstr>Слайд 13</vt:lpstr>
      <vt:lpstr>Роспись разделочной доски из дерева, «Золотая хохлома». </vt:lpstr>
      <vt:lpstr>Знакомство воспитанников с кружевоплетением.</vt:lpstr>
      <vt:lpstr>Слайд 16</vt:lpstr>
      <vt:lpstr>Снежные узоры кружевоплетения</vt:lpstr>
      <vt:lpstr>Играем в дидактические игры, закрепляем виды росписей.</vt:lpstr>
      <vt:lpstr>Слайд 19</vt:lpstr>
      <vt:lpstr>Взаимодействие с педагогами: посещение музея в группе «Капитошки», русские народные игры.</vt:lpstr>
      <vt:lpstr>Слайд 21</vt:lpstr>
      <vt:lpstr>Играем на музыкальных инструментах.</vt:lpstr>
      <vt:lpstr>Слайд 23</vt:lpstr>
      <vt:lpstr>Взаимодействие с родителями: участие родителей в мастер – классах, оказание посильной помощи по теме самообразования, посещение музея г. Пушкин.</vt:lpstr>
      <vt:lpstr>Слайд 25</vt:lpstr>
      <vt:lpstr>Экскурсия в этнографический музей г. СанкПетербурга. </vt:lpstr>
      <vt:lpstr>Ярмарка творческих идей «Город мастеров» (дидактические игры по ознакомлению с народными промыслами и декоративными росписями).</vt:lpstr>
      <vt:lpstr>Наши работы</vt:lpstr>
      <vt:lpstr>Слайд 29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«Знакомство воспитанников старшего дошкольного возраста с народными промыслами через музейную педагогику».</dc:title>
  <dc:creator>Марина Михайловна</dc:creator>
  <cp:lastModifiedBy>Марина Михайловна</cp:lastModifiedBy>
  <cp:revision>57</cp:revision>
  <dcterms:created xsi:type="dcterms:W3CDTF">2023-04-09T06:08:26Z</dcterms:created>
  <dcterms:modified xsi:type="dcterms:W3CDTF">2023-04-24T15:58:34Z</dcterms:modified>
</cp:coreProperties>
</file>